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44" r:id="rId1"/>
  </p:sldMasterIdLst>
  <p:sldIdLst>
    <p:sldId id="256" r:id="rId2"/>
    <p:sldId id="270" r:id="rId3"/>
    <p:sldId id="261" r:id="rId4"/>
    <p:sldId id="258" r:id="rId5"/>
    <p:sldId id="259" r:id="rId6"/>
    <p:sldId id="260" r:id="rId7"/>
    <p:sldId id="264" r:id="rId8"/>
    <p:sldId id="267" r:id="rId9"/>
    <p:sldId id="277" r:id="rId10"/>
    <p:sldId id="266" r:id="rId11"/>
    <p:sldId id="276" r:id="rId12"/>
    <p:sldId id="268" r:id="rId13"/>
    <p:sldId id="269" r:id="rId14"/>
    <p:sldId id="271" r:id="rId15"/>
    <p:sldId id="278" r:id="rId16"/>
    <p:sldId id="272" r:id="rId17"/>
    <p:sldId id="273" r:id="rId18"/>
    <p:sldId id="279" r:id="rId19"/>
    <p:sldId id="280" r:id="rId20"/>
    <p:sldId id="281" r:id="rId21"/>
  </p:sldIdLst>
  <p:sldSz cx="9144000" cy="6858000" type="screen4x3"/>
  <p:notesSz cx="6858000" cy="9144000"/>
  <p:embeddedFontLst>
    <p:embeddedFont>
      <p:font typeface="Constantia" pitchFamily="18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Arial Narrow" pitchFamily="34" charset="0"/>
      <p:regular r:id="rId31"/>
      <p:bold r:id="rId32"/>
      <p:italic r:id="rId33"/>
      <p:boldItalic r:id="rId34"/>
    </p:embeddedFont>
    <p:embeddedFont>
      <p:font typeface="Algerian" pitchFamily="82" charset="0"/>
      <p:regular r:id="rId35"/>
    </p:embeddedFont>
    <p:embeddedFont>
      <p:font typeface="Wingdings 2" pitchFamily="18" charset="2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1539240"/>
            <a:ext cx="7772400" cy="2023110"/>
          </a:xfrm>
        </p:spPr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PAROVARIAN  CYST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029200"/>
            <a:ext cx="7854950" cy="13716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en-US" sz="2200" dirty="0" err="1" smtClean="0"/>
              <a:t>Dr</a:t>
            </a:r>
            <a:r>
              <a:rPr lang="en-US" sz="2200" dirty="0" smtClean="0"/>
              <a:t> </a:t>
            </a:r>
            <a:r>
              <a:rPr lang="en-US" sz="2200" dirty="0" err="1" smtClean="0"/>
              <a:t>Shanthi</a:t>
            </a:r>
            <a:r>
              <a:rPr lang="en-US" sz="2200" dirty="0" smtClean="0"/>
              <a:t> Serene </a:t>
            </a:r>
            <a:r>
              <a:rPr lang="en-US" sz="2200" dirty="0" err="1" smtClean="0"/>
              <a:t>Sylum</a:t>
            </a:r>
            <a:r>
              <a:rPr lang="en-US" sz="2200" dirty="0" smtClean="0"/>
              <a:t> V</a:t>
            </a:r>
          </a:p>
          <a:p>
            <a:pPr marR="0">
              <a:lnSpc>
                <a:spcPct val="80000"/>
              </a:lnSpc>
            </a:pPr>
            <a:r>
              <a:rPr lang="en-US" sz="2200" dirty="0" smtClean="0"/>
              <a:t>Professor and Head</a:t>
            </a:r>
          </a:p>
          <a:p>
            <a:pPr marR="0">
              <a:lnSpc>
                <a:spcPct val="80000"/>
              </a:lnSpc>
            </a:pPr>
            <a:r>
              <a:rPr lang="en-US" sz="2200" dirty="0" smtClean="0"/>
              <a:t>Dept. Obstetrics and Gynaecology</a:t>
            </a:r>
          </a:p>
          <a:p>
            <a:pPr marR="0">
              <a:lnSpc>
                <a:spcPct val="80000"/>
              </a:lnSpc>
            </a:pPr>
            <a:r>
              <a:rPr lang="en-US" sz="2200" dirty="0" smtClean="0"/>
              <a:t>SKHMC </a:t>
            </a:r>
            <a:r>
              <a:rPr lang="en-US" sz="2200" dirty="0" err="1" smtClean="0"/>
              <a:t>Kulasekharam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2387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41832"/>
          </a:xfrm>
        </p:spPr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PELVIC MRI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77815"/>
            <a:ext cx="8229600" cy="4964430"/>
          </a:xfrm>
        </p:spPr>
        <p:txBody>
          <a:bodyPr/>
          <a:lstStyle/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>
                <a:latin typeface="Adobe Garamond Pro Bold" panose="02020702060506020403" pitchFamily="18" charset="0"/>
              </a:rPr>
              <a:t>           </a:t>
            </a:r>
            <a:r>
              <a:rPr sz="3200" b="1" dirty="0">
                <a:latin typeface="Adobe Garamond Pro Bold" panose="02020702060506020403" pitchFamily="18" charset="0"/>
              </a:rPr>
              <a:t>Often seen located close to the ipsilateral round ligament and are often of homogenous signal intensity.</a:t>
            </a:r>
          </a:p>
          <a:p>
            <a:pPr marL="0" lvl="0" indent="0">
              <a:buNone/>
            </a:pPr>
            <a:r>
              <a:rPr sz="3200" b="1" dirty="0">
                <a:latin typeface="Adobe Garamond Pro Bold" panose="02020702060506020403" pitchFamily="18" charset="0"/>
              </a:rPr>
              <a:t>            In uncomplicated cases, signal characteristics usually follow that of fluid. </a:t>
            </a:r>
          </a:p>
          <a:p>
            <a:pPr marL="0" lvl="0" indent="0">
              <a:buNone/>
            </a:pPr>
            <a:r>
              <a:rPr sz="3200" b="1" dirty="0">
                <a:latin typeface="Adobe Garamond Pro Bold" panose="02020702060506020403" pitchFamily="18" charset="0"/>
              </a:rPr>
              <a:t>            Can be </a:t>
            </a:r>
            <a:r>
              <a:rPr sz="3200" b="1" dirty="0" err="1">
                <a:latin typeface="Adobe Garamond Pro Bold" panose="02020702060506020403" pitchFamily="18" charset="0"/>
              </a:rPr>
              <a:t>hyperintense</a:t>
            </a:r>
            <a:r>
              <a:rPr sz="3200" b="1" dirty="0">
                <a:latin typeface="Adobe Garamond Pro Bold" panose="02020702060506020403" pitchFamily="18" charset="0"/>
              </a:rPr>
              <a:t> if complicated by hemorrhage.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/>
          </a:p>
        </p:txBody>
      </p:sp>
      <p:pic>
        <p:nvPicPr>
          <p:cNvPr id="5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73380"/>
            <a:ext cx="78867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COMPLICATIONS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>
                <a:latin typeface="Adobe Garamond Pro Bold" panose="02020702060506020403" pitchFamily="18" charset="0"/>
              </a:rPr>
              <a:t>                </a:t>
            </a:r>
            <a:r>
              <a:rPr sz="3600" b="1" dirty="0" err="1">
                <a:latin typeface="Adobe Garamond Pro Bold" panose="02020702060506020403" pitchFamily="18" charset="0"/>
              </a:rPr>
              <a:t>Paraovarian</a:t>
            </a:r>
            <a:r>
              <a:rPr sz="3600" b="1" dirty="0">
                <a:latin typeface="Adobe Garamond Pro Bold" panose="02020702060506020403" pitchFamily="18" charset="0"/>
              </a:rPr>
              <a:t> cysts occasionally can be complicated by </a:t>
            </a:r>
            <a:r>
              <a:rPr sz="3600" b="1" i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rupture</a:t>
            </a:r>
            <a:r>
              <a:rPr sz="3600" b="1" dirty="0">
                <a:latin typeface="Adobe Garamond Pro Bold" panose="02020702060506020403" pitchFamily="18" charset="0"/>
              </a:rPr>
              <a:t>, </a:t>
            </a:r>
            <a:r>
              <a:rPr sz="3600" b="1" dirty="0">
                <a:solidFill>
                  <a:srgbClr val="FF33CC"/>
                </a:solidFill>
                <a:latin typeface="Adobe Garamond Pro Bold" panose="02020702060506020403" pitchFamily="18" charset="0"/>
              </a:rPr>
              <a:t>torsion</a:t>
            </a:r>
            <a:r>
              <a:rPr sz="3600" b="1" dirty="0">
                <a:latin typeface="Adobe Garamond Pro Bold" panose="02020702060506020403" pitchFamily="18" charset="0"/>
              </a:rPr>
              <a:t>, or </a:t>
            </a:r>
            <a:r>
              <a:rPr sz="3600" b="1" dirty="0">
                <a:solidFill>
                  <a:srgbClr val="FF7C80"/>
                </a:solidFill>
                <a:latin typeface="Adobe Garamond Pro Bold" panose="02020702060506020403" pitchFamily="18" charset="0"/>
              </a:rPr>
              <a:t>hemorrhage</a:t>
            </a:r>
            <a:r>
              <a:rPr sz="3600" b="1" dirty="0">
                <a:latin typeface="Adobe Garamond Pro Bold" panose="020207020605060204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DIFFERENTIAL  DIAGNOSIS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sz="3200" b="1" smtClean="0">
                <a:latin typeface="Adobe Garamond Pro Bold" panose="02020702060506020403" pitchFamily="18" charset="0"/>
              </a:rPr>
              <a:t> </a:t>
            </a:r>
            <a:r>
              <a:rPr sz="3200" b="1" dirty="0">
                <a:latin typeface="Adobe Garamond Pro Bold" panose="02020702060506020403" pitchFamily="18" charset="0"/>
              </a:rPr>
              <a:t>For an adnexal cystic lesion consider:</a:t>
            </a:r>
          </a:p>
          <a:p>
            <a:pPr marL="0" lvl="0" indent="0">
              <a:buNone/>
            </a:pPr>
            <a:r>
              <a:rPr sz="3200" b="1" dirty="0">
                <a:latin typeface="Adobe Garamond Pro Bold" panose="02020702060506020403" pitchFamily="18" charset="0"/>
              </a:rPr>
              <a:t>         1.True ovarian </a:t>
            </a:r>
            <a:r>
              <a:rPr sz="3200" b="1" dirty="0" err="1">
                <a:latin typeface="Adobe Garamond Pro Bold" panose="02020702060506020403" pitchFamily="18" charset="0"/>
              </a:rPr>
              <a:t>cystovarian</a:t>
            </a:r>
            <a:r>
              <a:rPr sz="3200" b="1" dirty="0">
                <a:latin typeface="Adobe Garamond Pro Bold" panose="02020702060506020403" pitchFamily="18" charset="0"/>
              </a:rPr>
              <a:t> cystic neoplasm: typically has a solid component. </a:t>
            </a:r>
          </a:p>
          <a:p>
            <a:pPr marL="0" lvl="0" indent="0">
              <a:buNone/>
            </a:pPr>
            <a:r>
              <a:rPr sz="3200" b="1" dirty="0">
                <a:latin typeface="Adobe Garamond Pro Bold" panose="02020702060506020403" pitchFamily="18" charset="0"/>
              </a:rPr>
              <a:t>          2.Paraovarian cystadenoma: typically has a small solid nodule or </a:t>
            </a:r>
          </a:p>
          <a:p>
            <a:pPr marL="0" lvl="0" indent="0">
              <a:buNone/>
            </a:pPr>
            <a:r>
              <a:rPr sz="3200" b="1">
                <a:latin typeface="Adobe Garamond Pro Bold" panose="02020702060506020403" pitchFamily="18" charset="0"/>
              </a:rPr>
              <a:t>          </a:t>
            </a:r>
            <a:r>
              <a:rPr sz="3200" b="1" smtClean="0">
                <a:latin typeface="Adobe Garamond Pro Bold" panose="02020702060506020403" pitchFamily="18" charset="0"/>
              </a:rPr>
              <a:t>3.Septum</a:t>
            </a:r>
            <a:r>
              <a:rPr lang="en-US" sz="3200" b="1" dirty="0" smtClean="0">
                <a:latin typeface="Adobe Garamond Pro Bold" panose="02020702060506020403" pitchFamily="18" charset="0"/>
              </a:rPr>
              <a:t> </a:t>
            </a:r>
            <a:r>
              <a:rPr sz="3200" b="1" smtClean="0">
                <a:latin typeface="Adobe Garamond Pro Bold" panose="02020702060506020403" pitchFamily="18" charset="0"/>
              </a:rPr>
              <a:t>pelvic </a:t>
            </a:r>
            <a:r>
              <a:rPr sz="3200" b="1" dirty="0">
                <a:latin typeface="Adobe Garamond Pro Bold" panose="02020702060506020403" pitchFamily="18" charset="0"/>
              </a:rPr>
              <a:t>peritoneal inclusion cyst.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MANAGEMENT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dirty="0">
                <a:latin typeface="Adobe Garamond Pro Bold" panose="02020702060506020403" pitchFamily="18" charset="0"/>
              </a:rPr>
              <a:t>               </a:t>
            </a:r>
            <a:r>
              <a:rPr sz="3200" b="1" dirty="0">
                <a:latin typeface="Adobe Garamond Pro Bold" panose="02020702060506020403" pitchFamily="18" charset="0"/>
              </a:rPr>
              <a:t>Smaller asymptomatic ones are treated conservatively. For simple </a:t>
            </a:r>
            <a:r>
              <a:rPr sz="3200" b="1" dirty="0" err="1">
                <a:latin typeface="Adobe Garamond Pro Bold" panose="02020702060506020403" pitchFamily="18" charset="0"/>
              </a:rPr>
              <a:t>paraovarian</a:t>
            </a:r>
            <a:r>
              <a:rPr sz="3200" b="1" dirty="0">
                <a:latin typeface="Adobe Garamond Pro Bold" panose="02020702060506020403" pitchFamily="18" charset="0"/>
              </a:rPr>
              <a:t> cysts with no suspicious features on ultrasound, follow-up recommendations are the same as for ovarian cysts</a:t>
            </a:r>
            <a:r>
              <a:rPr sz="3200" b="1" dirty="0" smtClean="0">
                <a:latin typeface="Adobe Garamond Pro Bold" panose="02020702060506020403" pitchFamily="18" charset="0"/>
              </a:rPr>
              <a:t>.             </a:t>
            </a:r>
            <a:endParaRPr lang="en-IN" sz="3200" b="1" dirty="0" smtClean="0">
              <a:latin typeface="Adobe Garamond Pro Bold" panose="02020702060506020403" pitchFamily="18" charset="0"/>
            </a:endParaRPr>
          </a:p>
          <a:p>
            <a:pPr marL="0" lvl="0" indent="0">
              <a:buNone/>
            </a:pPr>
            <a:r>
              <a:rPr sz="3200" b="1" dirty="0" smtClean="0">
                <a:latin typeface="Adobe Garamond Pro Bold" panose="02020702060506020403" pitchFamily="18" charset="0"/>
              </a:rPr>
              <a:t>Large </a:t>
            </a:r>
            <a:r>
              <a:rPr sz="3200" b="1" dirty="0">
                <a:latin typeface="Adobe Garamond Pro Bold" panose="02020702060506020403" pitchFamily="18" charset="0"/>
              </a:rPr>
              <a:t>or symptomatic cysts often undergo surgical resection is recommended. </a:t>
            </a:r>
          </a:p>
          <a:p>
            <a:pPr marL="0" lvl="0" indent="0">
              <a:buNone/>
            </a:pPr>
            <a:r>
              <a:rPr dirty="0">
                <a:latin typeface="Adobe Garamond Pro Bold" panose="02020702060506020403" pitchFamily="18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9050"/>
            <a:ext cx="8267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2" y="1236785"/>
            <a:ext cx="8305800" cy="481203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                 </a:t>
            </a:r>
            <a:r>
              <a:rPr sz="3200" b="1" dirty="0">
                <a:latin typeface="Adobe Garamond Pro Bold" panose="02020702060506020403" pitchFamily="18" charset="0"/>
              </a:rPr>
              <a:t>According to a consensus statement by the Society of Radiologists in Ultrasound  follow-up is recommended for cysts that are:5-7 cm in a woman of reproductive age and 1-7 cm in a postmenopausal woman. Irrespective of age, cysts larger than 7 cm warrant further </a:t>
            </a:r>
            <a:r>
              <a:rPr sz="3200" b="1">
                <a:latin typeface="Adobe Garamond Pro Bold" panose="02020702060506020403" pitchFamily="18" charset="0"/>
              </a:rPr>
              <a:t>evaluation </a:t>
            </a:r>
            <a:r>
              <a:rPr lang="en-US" sz="3200" b="1" dirty="0" smtClean="0">
                <a:latin typeface="Adobe Garamond Pro Bold" panose="02020702060506020403" pitchFamily="18" charset="0"/>
              </a:rPr>
              <a:t> </a:t>
            </a:r>
            <a:r>
              <a:rPr sz="3200" b="1" smtClean="0">
                <a:latin typeface="Adobe Garamond Pro Bold" panose="02020702060506020403" pitchFamily="18" charset="0"/>
              </a:rPr>
              <a:t>(</a:t>
            </a:r>
            <a:r>
              <a:rPr sz="3200" b="1" dirty="0">
                <a:latin typeface="Adobe Garamond Pro Bold" panose="02020702060506020403" pitchFamily="18" charset="0"/>
              </a:rPr>
              <a:t>with MRI) or surgical review.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>
                <a:latin typeface="Algerian" panose="04020705040A02060702" pitchFamily="82" charset="0"/>
              </a:rPr>
              <a:t>HOMEOPATHIC  THERAPEUTICS 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pPr marL="0" lvl="0" indent="0">
              <a:buNone/>
            </a:pPr>
            <a:r>
              <a:rPr dirty="0"/>
              <a:t>          </a:t>
            </a:r>
            <a:r>
              <a:rPr b="1" dirty="0">
                <a:solidFill>
                  <a:srgbClr val="FF0000"/>
                </a:solidFill>
                <a:latin typeface="Arial Narrow" pitchFamily="34" charset="0"/>
              </a:rPr>
              <a:t>1.BOVISTA  LYCOPERDON</a:t>
            </a:r>
          </a:p>
          <a:p>
            <a:pPr marL="0" lvl="0" indent="0">
              <a:buNone/>
            </a:pPr>
            <a:r>
              <a:rPr sz="3200" dirty="0">
                <a:latin typeface="Arial Narrow" pitchFamily="34" charset="0"/>
              </a:rPr>
              <a:t>                            Diarrhea before and during menses. Menses too early and profuse ;worse at night.  Voluptuous sensation.  Leucorrhoea acrid; thick ; tough; greenish following menses.  Cannot bear tight clothing around waist. Traces of menses between menstruation. Soreness of pubes during menses. </a:t>
            </a:r>
            <a:r>
              <a:rPr sz="3200" dirty="0" err="1">
                <a:latin typeface="Arial Narrow" pitchFamily="34" charset="0"/>
              </a:rPr>
              <a:t>Metrorrhagia</a:t>
            </a:r>
            <a:r>
              <a:rPr sz="3200" dirty="0">
                <a:latin typeface="Arial Narrow" pitchFamily="34" charset="0"/>
              </a:rPr>
              <a:t>; </a:t>
            </a:r>
            <a:r>
              <a:rPr sz="3200" dirty="0" err="1">
                <a:latin typeface="Arial Narrow" pitchFamily="34" charset="0"/>
              </a:rPr>
              <a:t>Parovarian</a:t>
            </a:r>
            <a:r>
              <a:rPr sz="3200" dirty="0">
                <a:latin typeface="Arial Narrow" pitchFamily="34" charset="0"/>
              </a:rPr>
              <a:t> cyst. 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173663"/>
          </a:xfrm>
        </p:spPr>
        <p:txBody>
          <a:bodyPr/>
          <a:lstStyle/>
          <a:p>
            <a:pPr marL="0" lvl="0" indent="0">
              <a:buNone/>
            </a:pPr>
            <a:r>
              <a:rPr dirty="0">
                <a:latin typeface="Adobe Garamond Pro Bold" panose="02020702060506020403" pitchFamily="18" charset="0"/>
              </a:rPr>
              <a:t>           </a:t>
            </a:r>
            <a:r>
              <a:rPr b="1" dirty="0">
                <a:solidFill>
                  <a:srgbClr val="C00000"/>
                </a:solidFill>
                <a:latin typeface="Arial Black" pitchFamily="34" charset="0"/>
              </a:rPr>
              <a:t>2.COLOCYNTHIS</a:t>
            </a:r>
          </a:p>
          <a:p>
            <a:pPr lvl="0">
              <a:buNone/>
            </a:pPr>
            <a:r>
              <a:rPr dirty="0">
                <a:latin typeface="Adobe Garamond Pro Bold" panose="02020702060506020403" pitchFamily="18" charset="0"/>
              </a:rPr>
              <a:t>                    </a:t>
            </a:r>
            <a:r>
              <a:rPr sz="4000" dirty="0">
                <a:latin typeface="Arial Narrow" pitchFamily="34" charset="0"/>
              </a:rPr>
              <a:t>Boring pain in the ovary. Must draw up double with great restlessness.  Round ;small cystic tumors in ovaries or broad ligament.  Wants abdomen supported by pressure. Bearing down cramps; causing her to bend double. 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10"/>
            <a:ext cx="8229600" cy="571500"/>
          </a:xfrm>
        </p:spPr>
        <p:txBody>
          <a:bodyPr>
            <a:normAutofit fontScale="90000"/>
          </a:bodyPr>
          <a:lstStyle/>
          <a:p>
            <a:pPr algn="ctr"/>
            <a:r>
              <a:rPr dirty="0">
                <a:latin typeface="Algerian" panose="04020705040A02060702" pitchFamily="82" charset="0"/>
              </a:rPr>
              <a:t>BIBLIOGRAPHY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326"/>
            <a:ext cx="8229600" cy="49278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  </a:t>
            </a:r>
            <a:r>
              <a:rPr dirty="0">
                <a:latin typeface="Arial" pitchFamily="34" charset="0"/>
                <a:cs typeface="Arial" pitchFamily="34" charset="0"/>
              </a:rPr>
              <a:t>1.D.C. DUTTA's  Textbook of Gynecology.</a:t>
            </a:r>
          </a:p>
          <a:p>
            <a:pPr marL="0" lvl="0" indent="0">
              <a:buNone/>
            </a:pPr>
            <a:r>
              <a:rPr dirty="0">
                <a:latin typeface="Arial" pitchFamily="34" charset="0"/>
                <a:cs typeface="Arial" pitchFamily="34" charset="0"/>
              </a:rPr>
              <a:t>  2. Pocket manual of Homeopathic </a:t>
            </a:r>
            <a:r>
              <a:rPr dirty="0" err="1">
                <a:latin typeface="Arial" pitchFamily="34" charset="0"/>
                <a:cs typeface="Arial" pitchFamily="34" charset="0"/>
              </a:rPr>
              <a:t>Materia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Medica</a:t>
            </a:r>
            <a:r>
              <a:rPr dirty="0">
                <a:latin typeface="Arial" pitchFamily="34" charset="0"/>
                <a:cs typeface="Arial" pitchFamily="34" charset="0"/>
              </a:rPr>
              <a:t> &amp; Repertory by Dr. William </a:t>
            </a:r>
            <a:r>
              <a:rPr dirty="0" err="1">
                <a:latin typeface="Arial" pitchFamily="34" charset="0"/>
                <a:cs typeface="Arial" pitchFamily="34" charset="0"/>
              </a:rPr>
              <a:t>Boericke</a:t>
            </a:r>
            <a:r>
              <a:rPr dirty="0">
                <a:latin typeface="Arial" pitchFamily="34" charset="0"/>
                <a:cs typeface="Arial" pitchFamily="34" charset="0"/>
              </a:rPr>
              <a:t>. MD</a:t>
            </a:r>
          </a:p>
          <a:p>
            <a:pPr marL="0" lvl="0" indent="0">
              <a:buNone/>
            </a:pPr>
            <a:r>
              <a:rPr dirty="0">
                <a:latin typeface="Arial" pitchFamily="34" charset="0"/>
                <a:cs typeface="Arial" pitchFamily="34" charset="0"/>
              </a:rPr>
              <a:t>  3.https://radiopaedia.org/articles/</a:t>
            </a:r>
            <a:r>
              <a:rPr dirty="0" err="1">
                <a:latin typeface="Arial" pitchFamily="34" charset="0"/>
                <a:cs typeface="Arial" pitchFamily="34" charset="0"/>
              </a:rPr>
              <a:t>paraovarian</a:t>
            </a:r>
            <a:r>
              <a:rPr dirty="0">
                <a:latin typeface="Arial" pitchFamily="34" charset="0"/>
                <a:cs typeface="Arial" pitchFamily="34" charset="0"/>
              </a:rPr>
              <a:t>-cyst.</a:t>
            </a:r>
          </a:p>
          <a:p>
            <a:pPr marL="0" lvl="0" indent="0">
              <a:buNone/>
            </a:pPr>
            <a:r>
              <a:rPr dirty="0">
                <a:latin typeface="Arial" pitchFamily="34" charset="0"/>
                <a:cs typeface="Arial" pitchFamily="34" charset="0"/>
              </a:rPr>
              <a:t>  4.https://www.healthline.com/health/womens-health/complex-ovarian-cyst.</a:t>
            </a:r>
          </a:p>
          <a:p>
            <a:pPr marL="0" lvl="0" indent="0">
              <a:buNone/>
            </a:pPr>
            <a:r>
              <a:rPr dirty="0">
                <a:latin typeface="Arial" pitchFamily="34" charset="0"/>
                <a:cs typeface="Arial" pitchFamily="34" charset="0"/>
              </a:rPr>
              <a:t>  5.https://sites.google.com/site/</a:t>
            </a:r>
            <a:r>
              <a:rPr dirty="0" err="1">
                <a:latin typeface="Arial" pitchFamily="34" charset="0"/>
                <a:cs typeface="Arial" pitchFamily="34" charset="0"/>
              </a:rPr>
              <a:t>casesonography</a:t>
            </a:r>
            <a:r>
              <a:rPr dirty="0">
                <a:latin typeface="Arial" pitchFamily="34" charset="0"/>
                <a:cs typeface="Arial" pitchFamily="34" charset="0"/>
              </a:rPr>
              <a:t>/pelvis/para-ovarian-cyst.</a:t>
            </a:r>
          </a:p>
          <a:p>
            <a:pPr marL="0" lvl="0" indent="0">
              <a:buNone/>
            </a:pPr>
            <a:r>
              <a:rPr dirty="0">
                <a:latin typeface="Adobe Garamond Pro Bold" panose="02020702060506020403" pitchFamily="18" charset="0"/>
              </a:rPr>
              <a:t>  </a:t>
            </a:r>
          </a:p>
          <a:p>
            <a:pPr marL="0" lvl="0" indent="0">
              <a:buNone/>
            </a:pPr>
            <a:r>
              <a:rPr dirty="0">
                <a:latin typeface="Adobe Garamond Pro Bold" panose="020207020605060204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79" y="452718"/>
            <a:ext cx="7055380" cy="1400530"/>
          </a:xfrm>
        </p:spPr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INTRODUCTION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248"/>
            <a:ext cx="8229600" cy="4533484"/>
          </a:xfrm>
        </p:spPr>
        <p:txBody>
          <a:bodyPr anchor="b" anchorCtr="0">
            <a:normAutofit fontScale="47500" lnSpcReduction="20000"/>
          </a:bodyPr>
          <a:lstStyle/>
          <a:p>
            <a:pPr marL="0" lvl="0" indent="0">
              <a:buNone/>
            </a:pPr>
            <a:r>
              <a:rPr sz="6300" dirty="0">
                <a:latin typeface="Arial Narrow" pitchFamily="34" charset="0"/>
              </a:rPr>
              <a:t>                </a:t>
            </a:r>
            <a:r>
              <a:rPr sz="6300" dirty="0" err="1" smtClean="0">
                <a:latin typeface="Arial Narrow" pitchFamily="34" charset="0"/>
              </a:rPr>
              <a:t>Parovarian</a:t>
            </a:r>
            <a:r>
              <a:rPr sz="6300" dirty="0" smtClean="0">
                <a:latin typeface="Arial Narrow" pitchFamily="34" charset="0"/>
              </a:rPr>
              <a:t> </a:t>
            </a:r>
            <a:r>
              <a:rPr sz="6300" dirty="0">
                <a:latin typeface="Arial Narrow" pitchFamily="34" charset="0"/>
              </a:rPr>
              <a:t>cyst may arise either from the vestigial remnants of </a:t>
            </a:r>
            <a:r>
              <a:rPr sz="6300" dirty="0" err="1">
                <a:latin typeface="Arial Narrow" pitchFamily="34" charset="0"/>
              </a:rPr>
              <a:t>wolffian</a:t>
            </a:r>
            <a:r>
              <a:rPr sz="6300" dirty="0">
                <a:latin typeface="Arial Narrow" pitchFamily="34" charset="0"/>
              </a:rPr>
              <a:t> in the </a:t>
            </a:r>
            <a:r>
              <a:rPr sz="6300" dirty="0" err="1">
                <a:latin typeface="Arial Narrow" pitchFamily="34" charset="0"/>
              </a:rPr>
              <a:t>mesosalphinx</a:t>
            </a:r>
            <a:r>
              <a:rPr sz="6300" dirty="0">
                <a:latin typeface="Arial Narrow" pitchFamily="34" charset="0"/>
              </a:rPr>
              <a:t> or from the peritoneal inclusion or from the tubal epithelium. </a:t>
            </a:r>
          </a:p>
          <a:p>
            <a:pPr marL="0" lvl="0" indent="0" algn="l">
              <a:buNone/>
            </a:pPr>
            <a:r>
              <a:rPr sz="6300" dirty="0">
                <a:latin typeface="Arial Narrow" pitchFamily="34" charset="0"/>
              </a:rPr>
              <a:t>                 The ovary is separated and the uterine tubes are stretched over the cyst.  The cyst is </a:t>
            </a:r>
            <a:r>
              <a:rPr sz="6300" dirty="0" err="1">
                <a:latin typeface="Arial Narrow" pitchFamily="34" charset="0"/>
              </a:rPr>
              <a:t>unilocular</a:t>
            </a:r>
            <a:r>
              <a:rPr sz="6300" dirty="0">
                <a:latin typeface="Arial Narrow" pitchFamily="34" charset="0"/>
              </a:rPr>
              <a:t>; the wall is thin and contains clear fluid.  The wall consists of connective tissue formed by single layer of cuboidal or flat epithelium. There may be a single layer of muscle tissue along with secretory epithelium suggesting tubal origin.  It is always benign</a:t>
            </a:r>
            <a:r>
              <a:rPr dirty="0">
                <a:latin typeface="Adobe Garamond Pro Bold" panose="020207020605060204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7183" y="2757268"/>
            <a:ext cx="5225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452718"/>
            <a:ext cx="7055380" cy="1400530"/>
          </a:xfrm>
        </p:spPr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PATHOLOGY</a:t>
            </a:r>
            <a:r>
              <a:rPr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                </a:t>
            </a:r>
            <a:r>
              <a:rPr sz="4000" b="1" dirty="0">
                <a:latin typeface="Adobe Garamond Pro Bold" panose="02020702060506020403" pitchFamily="18" charset="0"/>
              </a:rPr>
              <a:t>They usually occur around the broad ligament and arise from paramesonephric, mesothelial, or mesonephric remnants. They are usually simple cysts. They are always benign in nature.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TERMINOLOGY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8117"/>
            <a:ext cx="8229600" cy="349374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sz="3600" b="1" dirty="0"/>
              <a:t>                     </a:t>
            </a:r>
            <a:r>
              <a:rPr sz="3600" b="1" dirty="0" err="1">
                <a:latin typeface="Adobe Garamond Pro Bold" panose="02020702060506020403" pitchFamily="18" charset="0"/>
              </a:rPr>
              <a:t>Paraovarian</a:t>
            </a:r>
            <a:r>
              <a:rPr sz="3600" b="1" dirty="0">
                <a:latin typeface="Adobe Garamond Pro Bold" panose="02020702060506020403" pitchFamily="18" charset="0"/>
              </a:rPr>
              <a:t> cysts are also sometimes referred to as </a:t>
            </a:r>
            <a:r>
              <a:rPr sz="3600" b="1" dirty="0" err="1">
                <a:latin typeface="Adobe Garamond Pro Bold" panose="02020702060506020403" pitchFamily="18" charset="0"/>
              </a:rPr>
              <a:t>paratubal</a:t>
            </a:r>
            <a:r>
              <a:rPr sz="3600" b="1" dirty="0">
                <a:latin typeface="Adobe Garamond Pro Bold" panose="02020702060506020403" pitchFamily="18" charset="0"/>
              </a:rPr>
              <a:t> cysts or hydatid cysts of Morgagni.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EPIDEMIOLOGY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2672862"/>
            <a:ext cx="8229600" cy="3319951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             </a:t>
            </a:r>
            <a:r>
              <a:rPr dirty="0">
                <a:latin typeface="Adobe Garamond Pro Bold" panose="02020702060506020403" pitchFamily="18" charset="0"/>
              </a:rPr>
              <a:t>  </a:t>
            </a:r>
            <a:r>
              <a:rPr sz="4000" b="1" dirty="0">
                <a:latin typeface="Adobe Garamond Pro Bold" panose="02020702060506020403" pitchFamily="18" charset="0"/>
              </a:rPr>
              <a:t>They typically occur in women at the ages of 20-40 years old.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35" y="452718"/>
            <a:ext cx="7055380" cy="1129897"/>
          </a:xfrm>
        </p:spPr>
        <p:txBody>
          <a:bodyPr>
            <a:normAutofit fontScale="90000"/>
          </a:bodyPr>
          <a:lstStyle/>
          <a:p>
            <a:pPr algn="ctr"/>
            <a:r>
              <a:rPr dirty="0">
                <a:latin typeface="Algerian" panose="04020705040A02060702" pitchFamily="82" charset="0"/>
              </a:rPr>
              <a:t>CLINICAL PRESENTATION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82615"/>
            <a:ext cx="8648700" cy="50432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dirty="0"/>
              <a:t>             </a:t>
            </a:r>
            <a:r>
              <a:rPr b="1" dirty="0">
                <a:latin typeface="Adobe Garamond Pro Bold" panose="02020702060506020403" pitchFamily="18" charset="0"/>
              </a:rPr>
              <a:t>Most are asymptomatic, although patients with large lesions can present with pelvic pain.</a:t>
            </a:r>
          </a:p>
          <a:p>
            <a:pPr marL="0" lvl="0" indent="0">
              <a:buNone/>
            </a:pPr>
            <a:r>
              <a:rPr b="1">
                <a:latin typeface="Adobe Garamond Pro Bold" panose="02020702060506020403" pitchFamily="18" charset="0"/>
              </a:rPr>
              <a:t>         </a:t>
            </a:r>
            <a:endParaRPr lang="en-US" b="1" dirty="0" smtClean="0">
              <a:latin typeface="Adobe Garamond Pro Bold" panose="02020702060506020403" pitchFamily="18" charset="0"/>
            </a:endParaRPr>
          </a:p>
          <a:p>
            <a:pPr marL="0" lvl="0" indent="0">
              <a:buNone/>
            </a:pPr>
            <a:r>
              <a:rPr b="1" smtClean="0">
                <a:latin typeface="Adobe Garamond Pro Bold" panose="02020702060506020403" pitchFamily="18" charset="0"/>
              </a:rPr>
              <a:t>Symptoms </a:t>
            </a:r>
            <a:r>
              <a:rPr b="1" dirty="0">
                <a:latin typeface="Adobe Garamond Pro Bold" panose="02020702060506020403" pitchFamily="18" charset="0"/>
              </a:rPr>
              <a:t>include </a:t>
            </a:r>
          </a:p>
          <a:p>
            <a:pPr marL="0" lvl="0" indent="0">
              <a:buNone/>
            </a:pPr>
            <a:r>
              <a:rPr b="1" dirty="0">
                <a:latin typeface="Adobe Garamond Pro Bold" panose="02020702060506020403" pitchFamily="18" charset="0"/>
              </a:rPr>
              <a:t>1.Bloating or pressure in your lower abdomen.              </a:t>
            </a:r>
            <a:endParaRPr lang="en-IN" b="1" dirty="0">
              <a:latin typeface="Adobe Garamond Pro Bold" panose="02020702060506020403" pitchFamily="18" charset="0"/>
            </a:endParaRPr>
          </a:p>
          <a:p>
            <a:pPr marL="0" lvl="0" indent="0">
              <a:buNone/>
            </a:pPr>
            <a:r>
              <a:rPr b="1" dirty="0" smtClean="0">
                <a:latin typeface="Adobe Garamond Pro Bold" panose="02020702060506020403" pitchFamily="18" charset="0"/>
              </a:rPr>
              <a:t>2.lower </a:t>
            </a:r>
            <a:r>
              <a:rPr b="1" dirty="0">
                <a:latin typeface="Adobe Garamond Pro Bold" panose="02020702060506020403" pitchFamily="18" charset="0"/>
              </a:rPr>
              <a:t>abdominal pain</a:t>
            </a:r>
          </a:p>
          <a:p>
            <a:pPr marL="0" lvl="0" indent="0">
              <a:buNone/>
            </a:pPr>
            <a:r>
              <a:rPr b="1" dirty="0">
                <a:latin typeface="Adobe Garamond Pro Bold" panose="02020702060506020403" pitchFamily="18" charset="0"/>
              </a:rPr>
              <a:t>3.nausea and vomiting if the cyst is twisting an ovary</a:t>
            </a:r>
          </a:p>
          <a:p>
            <a:pPr marL="0" lvl="0" indent="0">
              <a:buNone/>
            </a:pPr>
            <a:r>
              <a:rPr b="1" dirty="0">
                <a:latin typeface="Adobe Garamond Pro Bold" panose="02020702060506020403" pitchFamily="18" charset="0"/>
              </a:rPr>
              <a:t>4.frequent urination if the cyst is large enough to press on your bladder</a:t>
            </a:r>
          </a:p>
          <a:p>
            <a:pPr marL="0" lvl="0" indent="0">
              <a:buNone/>
            </a:pPr>
            <a:r>
              <a:rPr b="1" dirty="0">
                <a:latin typeface="Adobe Garamond Pro Bold" panose="02020702060506020403" pitchFamily="18" charset="0"/>
              </a:rPr>
              <a:t>5.sudden, severe pain if the cyst ruptures.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latin typeface="Algerian" panose="04020705040A02060702" pitchFamily="82" charset="0"/>
              </a:rPr>
              <a:t>PELVIC  ULTRASOUND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716" y="2096086"/>
            <a:ext cx="6711654" cy="395264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dirty="0">
                <a:latin typeface="Adobe Garamond Pro Bold" panose="02020702060506020403" pitchFamily="18" charset="0"/>
              </a:rPr>
              <a:t>                 </a:t>
            </a:r>
            <a:r>
              <a:rPr sz="3600" b="1" dirty="0">
                <a:latin typeface="Adobe Garamond Pro Bold" panose="02020702060506020403" pitchFamily="18" charset="0"/>
              </a:rPr>
              <a:t>Typically thin-walled and smoothly </a:t>
            </a:r>
            <a:r>
              <a:rPr sz="3600" b="1" dirty="0" err="1">
                <a:latin typeface="Adobe Garamond Pro Bold" panose="02020702060506020403" pitchFamily="18" charset="0"/>
              </a:rPr>
              <a:t>marginatedmost</a:t>
            </a:r>
            <a:r>
              <a:rPr sz="3600" b="1" dirty="0">
                <a:latin typeface="Adobe Garamond Pro Bold" panose="02020702060506020403" pitchFamily="18" charset="0"/>
              </a:rPr>
              <a:t> often appear as </a:t>
            </a:r>
            <a:r>
              <a:rPr sz="3600" b="1" dirty="0" err="1">
                <a:latin typeface="Adobe Garamond Pro Bold" panose="02020702060506020403" pitchFamily="18" charset="0"/>
              </a:rPr>
              <a:t>unilocular</a:t>
            </a:r>
            <a:r>
              <a:rPr sz="3600" b="1" dirty="0">
                <a:latin typeface="Adobe Garamond Pro Bold" panose="02020702060506020403" pitchFamily="18" charset="0"/>
              </a:rPr>
              <a:t> 'simple' cysts (in ~66%) and rarely as </a:t>
            </a:r>
            <a:r>
              <a:rPr sz="3600" b="1" dirty="0" err="1">
                <a:latin typeface="Adobe Garamond Pro Bold" panose="02020702060506020403" pitchFamily="18" charset="0"/>
              </a:rPr>
              <a:t>multilocular</a:t>
            </a:r>
            <a:r>
              <a:rPr sz="3600" b="1" dirty="0">
                <a:latin typeface="Adobe Garamond Pro Bold" panose="02020702060506020403" pitchFamily="18" charset="0"/>
              </a:rPr>
              <a:t> (~4%)a soft tissue nodule in the cyst may indicate the development of a neoplasm (rare)9%.</a:t>
            </a:r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499110"/>
            <a:ext cx="8553450" cy="5836920"/>
          </a:xfrm>
        </p:spPr>
        <p:txBody>
          <a:bodyPr/>
          <a:lstStyle/>
          <a:p>
            <a:pPr marL="0" lvl="0" indent="0">
              <a:buNone/>
            </a:pPr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0234"/>
            <a:ext cx="9144000" cy="59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289560"/>
            <a:ext cx="816864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631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Constantia</vt:lpstr>
      <vt:lpstr>Arial Black</vt:lpstr>
      <vt:lpstr>Adobe Garamond Pro Bold</vt:lpstr>
      <vt:lpstr>Calibri</vt:lpstr>
      <vt:lpstr>Arial Narrow</vt:lpstr>
      <vt:lpstr>Algerian</vt:lpstr>
      <vt:lpstr>Wingdings 2</vt:lpstr>
      <vt:lpstr>Flow</vt:lpstr>
      <vt:lpstr>PAROVARIAN  CYST</vt:lpstr>
      <vt:lpstr>INTRODUCTION</vt:lpstr>
      <vt:lpstr>PATHOLOGY </vt:lpstr>
      <vt:lpstr>TERMINOLOGY</vt:lpstr>
      <vt:lpstr>EPIDEMIOLOGY</vt:lpstr>
      <vt:lpstr>CLINICAL PRESENTATION</vt:lpstr>
      <vt:lpstr>PELVIC  ULTRASOUND</vt:lpstr>
      <vt:lpstr>PowerPoint Presentation</vt:lpstr>
      <vt:lpstr>PowerPoint Presentation</vt:lpstr>
      <vt:lpstr>PELVIC MRI</vt:lpstr>
      <vt:lpstr>PowerPoint Presentation</vt:lpstr>
      <vt:lpstr>COMPLICATIONS</vt:lpstr>
      <vt:lpstr>DIFFERENTIAL  DIAGNOSIS</vt:lpstr>
      <vt:lpstr>MANAGEMENT</vt:lpstr>
      <vt:lpstr>PowerPoint Presentation</vt:lpstr>
      <vt:lpstr>PowerPoint Presentation</vt:lpstr>
      <vt:lpstr>HOMEOPATHIC  THERAPEUTICS </vt:lpstr>
      <vt:lpstr>PowerPoint Presentation</vt:lpstr>
      <vt:lpstr>BIBLIOGRAPHY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OBG</dc:creator>
  <cp:lastModifiedBy>AS</cp:lastModifiedBy>
  <cp:revision>8</cp:revision>
  <dcterms:created xsi:type="dcterms:W3CDTF">2012-04-11T11:10:54Z</dcterms:created>
  <dcterms:modified xsi:type="dcterms:W3CDTF">2021-11-14T10:51:52Z</dcterms:modified>
</cp:coreProperties>
</file>